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Proxima Nova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7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6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549c10ab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549c10ab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549c10ab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549c10a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549c10ab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549c10ab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549c10ab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549c10ab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549c10ab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549c10a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549c10ab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549c10ab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d20fe168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d20fe168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549c10ab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549c10ab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549c10ab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549c10ab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549c10ab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549c10ab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d2786fdf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d2786fdf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549c10ab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549c10ab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549c10ab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549c10a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549c10ab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549c10ab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549c10ab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549c10ab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549c10ab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549c10ab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549c10ab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4549c10ab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549c10ab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4549c10ab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49c10a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549c10a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4021d2f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4021d2f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549c10ab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549c10ab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d2786fdf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d2786fdf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549c10ab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549c10ab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549c10ab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549c10ab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549c10ab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549c10ab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549c10ab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549c10ab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549c10ab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549c10ab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549c10ab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549c10ab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549c10ab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549c10ab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549c10ab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549c10ab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549c10abc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549c10ab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49c10ab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549c10ab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d20fe168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d20fe168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549c10abc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549c10abc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549c10abc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549c10ab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549c10ab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549c10ab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549c10ab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549c10ab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549c10abc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549c10abc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549c10ab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549c10ab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549c10abc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549c10ab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549c10abc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549c10abc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549c10abc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4549c10ab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549c10ab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549c10ab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549c10ab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549c10ab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549c10abc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549c10ab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549c10abc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549c10abc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549c10ab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4549c10ab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549c10ab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549c10ab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549c10abc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549c10abc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549c10abc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549c10abc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549c10abc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4549c10abc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4549c10abc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4549c10abc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549c10ab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549c10ab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549c10ab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549c10a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549c10ab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549c10ab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399df0f6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399df0f6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CA2 TIME SERIES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Haaris Sulaiman P2112815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200" y="3305675"/>
            <a:ext cx="16954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400" y="533400"/>
            <a:ext cx="269557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523251" cy="330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DATASET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4236825"/>
            <a:ext cx="8060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have to drop 2 unnecessary </a:t>
            </a:r>
            <a:r>
              <a:rPr lang="en-GB"/>
              <a:t>columns for the test dataset as well 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247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4236825"/>
            <a:ext cx="8060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/>
              <a:t> </a:t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425" y="4103050"/>
            <a:ext cx="15811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925" y="841800"/>
            <a:ext cx="26098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5" y="0"/>
            <a:ext cx="5792149" cy="37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INTERPOLATION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8839198" cy="3686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EXPLORY DATA ANALYSIS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855863" y="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Relative Humidity</a:t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26" y="715600"/>
            <a:ext cx="6687501" cy="442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855863" y="-5470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Temperature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75" y="422825"/>
            <a:ext cx="6603775" cy="472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855863" y="-5470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Pollution Value</a:t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75" y="444750"/>
            <a:ext cx="6618074" cy="474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PREDICTION TASK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855863" y="-5470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Gases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00" y="445600"/>
            <a:ext cx="7701313" cy="45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STATIONARITY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50" y="171838"/>
            <a:ext cx="7519249" cy="47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4236825"/>
            <a:ext cx="78525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</a:t>
            </a:r>
            <a:r>
              <a:rPr lang="en-GB"/>
              <a:t>the p-value for each of the gases  is  smaller than 0.05,  we reject the null hypothesis. The time series is stationary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00" y="119575"/>
            <a:ext cx="5617179" cy="39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SEASONAL DECOMPOSITION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00" y="0"/>
            <a:ext cx="3356875" cy="26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50" y="0"/>
            <a:ext cx="3837080" cy="26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 rotWithShape="1">
          <a:blip r:embed="rId5">
            <a:alphaModFix/>
          </a:blip>
          <a:srcRect b="-11612" l="-3539" r="-20638" t="-16840"/>
          <a:stretch/>
        </p:blipFill>
        <p:spPr>
          <a:xfrm>
            <a:off x="2127175" y="2255075"/>
            <a:ext cx="4275001" cy="29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126" y="2255800"/>
            <a:ext cx="4291624" cy="28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775" y="1967775"/>
            <a:ext cx="4475625" cy="306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7050" y="0"/>
            <a:ext cx="3513112" cy="23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MODEL SELECTION</a:t>
            </a:r>
            <a:endParaRPr sz="5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219050" y="350900"/>
            <a:ext cx="8613300" cy="4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Simple Moving Average 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Holt-Winters Simple Exponential Smoothing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SARIMAX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MOVING AVERAGE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task?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Using air-pollution dataset to train a time series model for future air pollution forecasting.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1471725" y="22050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138" y="1016275"/>
            <a:ext cx="7427730" cy="39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idx="1" type="body"/>
          </p:nvPr>
        </p:nvSpPr>
        <p:spPr>
          <a:xfrm>
            <a:off x="1471725" y="22050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NO2</a:t>
            </a:r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75" y="916975"/>
            <a:ext cx="8027964" cy="401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idx="1" type="body"/>
          </p:nvPr>
        </p:nvSpPr>
        <p:spPr>
          <a:xfrm>
            <a:off x="1471725" y="563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HC</a:t>
            </a:r>
            <a:endParaRPr/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75" y="819300"/>
            <a:ext cx="7883383" cy="40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1471725" y="22050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O3</a:t>
            </a:r>
            <a:endParaRPr/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25" y="949825"/>
            <a:ext cx="7761601" cy="401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HOLT-WINTERS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idx="1" type="body"/>
          </p:nvPr>
        </p:nvSpPr>
        <p:spPr>
          <a:xfrm>
            <a:off x="1288088" y="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338" y="764600"/>
            <a:ext cx="5812329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NO2</a:t>
            </a:r>
            <a:endParaRPr/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150" y="862275"/>
            <a:ext cx="5842619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HC</a:t>
            </a:r>
            <a:endParaRPr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825" y="895125"/>
            <a:ext cx="5345482" cy="403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O3</a:t>
            </a:r>
            <a:endParaRPr/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025" y="741900"/>
            <a:ext cx="5503947" cy="40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SARIMAX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 &amp; CLEANING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idx="1" type="body"/>
          </p:nvPr>
        </p:nvSpPr>
        <p:spPr>
          <a:xfrm>
            <a:off x="3266475" y="563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NO2</a:t>
            </a:r>
            <a:endParaRPr/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25" y="763775"/>
            <a:ext cx="6098622" cy="413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idx="1" type="body"/>
          </p:nvPr>
        </p:nvSpPr>
        <p:spPr>
          <a:xfrm>
            <a:off x="3211750" y="89175"/>
            <a:ext cx="1691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NO2</a:t>
            </a:r>
            <a:endParaRPr/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00" y="774725"/>
            <a:ext cx="5154223" cy="413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  <p:pic>
        <p:nvPicPr>
          <p:cNvPr id="302" name="Google Shape;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00" y="808375"/>
            <a:ext cx="6596256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  <p:pic>
        <p:nvPicPr>
          <p:cNvPr id="308" name="Google Shape;3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150" y="808375"/>
            <a:ext cx="5044213" cy="40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O3</a:t>
            </a:r>
            <a:endParaRPr/>
          </a:p>
        </p:txBody>
      </p:sp>
      <p:pic>
        <p:nvPicPr>
          <p:cNvPr id="314" name="Google Shape;3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488" y="917000"/>
            <a:ext cx="6555031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O3</a:t>
            </a:r>
            <a:endParaRPr/>
          </a:p>
        </p:txBody>
      </p:sp>
      <p:pic>
        <p:nvPicPr>
          <p:cNvPr id="320" name="Google Shape;3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275" y="938875"/>
            <a:ext cx="5247224" cy="40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HC</a:t>
            </a:r>
            <a:endParaRPr/>
          </a:p>
        </p:txBody>
      </p:sp>
      <p:pic>
        <p:nvPicPr>
          <p:cNvPr id="326" name="Google Shape;3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25" y="808375"/>
            <a:ext cx="6732474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HC</a:t>
            </a:r>
            <a:endParaRPr/>
          </a:p>
        </p:txBody>
      </p:sp>
      <p:pic>
        <p:nvPicPr>
          <p:cNvPr id="332" name="Google Shape;3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600" y="808375"/>
            <a:ext cx="5169217" cy="40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Chosen</a:t>
            </a:r>
            <a:endParaRPr/>
          </a:p>
        </p:txBody>
      </p:sp>
      <p:sp>
        <p:nvSpPr>
          <p:cNvPr id="338" name="Google Shape;33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 will be </a:t>
            </a:r>
            <a:r>
              <a:rPr lang="en-GB"/>
              <a:t>using</a:t>
            </a:r>
            <a:r>
              <a:rPr lang="en-GB"/>
              <a:t> the SARIMAX model because it is a model that is more suited for this time series and the MAPE values are very good for each of </a:t>
            </a:r>
            <a:r>
              <a:rPr lang="en-GB"/>
              <a:t>the</a:t>
            </a:r>
            <a:r>
              <a:rPr lang="en-GB"/>
              <a:t> gases. Using SARIMAX can help predict the pollution values for 63 days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>
            <p:ph type="title"/>
          </p:nvPr>
        </p:nvSpPr>
        <p:spPr>
          <a:xfrm>
            <a:off x="510450" y="1937725"/>
            <a:ext cx="8123100" cy="8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FORECASTING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87725" y="445025"/>
            <a:ext cx="8744700" cy="4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-GB" sz="3500"/>
              <a:t>Train Dataset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-GB" sz="3500"/>
              <a:t>Test Dataset</a:t>
            </a:r>
            <a:endParaRPr sz="35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25" y="2844525"/>
            <a:ext cx="7268350" cy="14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2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HC</a:t>
            </a:r>
            <a:endParaRPr/>
          </a:p>
        </p:txBody>
      </p:sp>
      <p:pic>
        <p:nvPicPr>
          <p:cNvPr id="349" name="Google Shape;3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950" y="927950"/>
            <a:ext cx="4527457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3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  <p:pic>
        <p:nvPicPr>
          <p:cNvPr id="355" name="Google Shape;3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225" y="906075"/>
            <a:ext cx="4700981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4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O3</a:t>
            </a:r>
            <a:endParaRPr/>
          </a:p>
        </p:txBody>
      </p:sp>
      <p:pic>
        <p:nvPicPr>
          <p:cNvPr id="361" name="Google Shape;3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100" y="917000"/>
            <a:ext cx="4765456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5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NO2</a:t>
            </a:r>
            <a:endParaRPr/>
          </a:p>
        </p:txBody>
      </p:sp>
      <p:pic>
        <p:nvPicPr>
          <p:cNvPr id="367" name="Google Shape;3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75" y="808375"/>
            <a:ext cx="5540893" cy="4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KAGGLE SUBMISSION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>
            <p:ph idx="1" type="body"/>
          </p:nvPr>
        </p:nvSpPr>
        <p:spPr>
          <a:xfrm>
            <a:off x="1572600" y="209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NO2</a:t>
            </a:r>
            <a:endParaRPr/>
          </a:p>
        </p:txBody>
      </p:sp>
      <p:pic>
        <p:nvPicPr>
          <p:cNvPr id="378" name="Google Shape;3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75" y="808375"/>
            <a:ext cx="5540893" cy="40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056" y="0"/>
            <a:ext cx="70178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950" y="218050"/>
            <a:ext cx="42570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75" y="1564125"/>
            <a:ext cx="7268350" cy="14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 DATASET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had to drop 2 unnecessary columns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00" y="360325"/>
            <a:ext cx="68389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137575" y="4159450"/>
            <a:ext cx="85206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There are 1312 rows and 5 </a:t>
            </a:r>
            <a:r>
              <a:rPr lang="en-GB"/>
              <a:t>columns</a:t>
            </a:r>
            <a:r>
              <a:rPr lang="en-GB"/>
              <a:t> of data. There are no null rows </a:t>
            </a:r>
            <a:r>
              <a:rPr lang="en-GB"/>
              <a:t>and</a:t>
            </a:r>
            <a:r>
              <a:rPr lang="en-GB"/>
              <a:t> this we have no missing data to drop or impute.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08436" cy="38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750" y="24438"/>
            <a:ext cx="3908425" cy="411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